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56" r:id="rId3"/>
    <p:sldId id="267" r:id="rId4"/>
    <p:sldId id="263" r:id="rId5"/>
    <p:sldId id="270" r:id="rId6"/>
    <p:sldId id="269" r:id="rId7"/>
    <p:sldId id="271" r:id="rId8"/>
    <p:sldId id="268" r:id="rId9"/>
    <p:sldId id="272" r:id="rId10"/>
    <p:sldId id="265" r:id="rId11"/>
    <p:sldId id="266" r:id="rId12"/>
    <p:sldId id="264" r:id="rId13"/>
    <p:sldId id="273" r:id="rId14"/>
    <p:sldId id="274" r:id="rId15"/>
    <p:sldId id="258" r:id="rId16"/>
    <p:sldId id="259"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1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10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7:37.824"/>
    </inkml:context>
    <inkml:brush xml:id="br0">
      <inkml:brushProperty name="width" value="0.05" units="cm"/>
      <inkml:brushProperty name="height" value="0.05" units="cm"/>
    </inkml:brush>
  </inkml:definitions>
  <inkml:trace contextRef="#ctx0" brushRef="#br0">122 1525 24575,'-1'-7'0,"-1"0"0,0 0 0,0 0 0,-1 1 0,0-1 0,0 1 0,0-1 0,-1 1 0,-8-10 0,-8-18 0,8 8 0,1 0 0,2-1 0,0-1 0,2 1 0,1-1 0,2-1 0,0 1 0,2-1 0,1-37 0,1-9 0,-1 33 0,1 1 0,2-1 0,2 1 0,1-1 0,17-60 0,0 6 0,-20 78 0,2-1 0,0 1 0,1 0 0,0 0 0,2 1 0,15-30 0,-12 34 0,2 0 0,0 1 0,0 0 0,1 1 0,0 1 0,1 0 0,29-16 0,18-12 0,-48 29 0,0 1 0,1 1 0,0 0 0,0 1 0,25-7 0,81-15 0,-77 19 0,-15 3 0,-1-2 0,1 0 0,-2-2 0,1-1 0,36-21 0,-46 22 0,0 2 0,1 0 0,0 1 0,0 0 0,1 2 0,0 0 0,0 1 0,25-1 0,23-6 0,-43 7 0,1 0 0,25 0 0,-11 7 0,-1 1 0,1 2 0,-1 2 0,38 12 0,53 11 0,-89-22 0,-1 2 0,49 21 0,27 8 0,-59-22 0,-1 2 0,87 45 0,-141-65 0,-1 1 0,0-1 0,0 0 0,1 1 0,-1-1 0,0 0 0,1 1 0,-1-1 0,0 0 0,1 0 0,-1 1 0,0-1 0,1 0 0,-1 0 0,0 0 0,1 0 0,-1 1 0,1-1 0,-1 0 0,1 0 0,-1 0 0,0 0 0,1 0 0,-1 0 0,1 0 0,-1 0 0,1 0 0,-1 0 0,0 0 0,1 0 0,-1-1 0,1 1 0,-1 0 0,0 0 0,1 0 0,-1 0 0,1-1 0,-1 1 0,0 0 0,1-1 0,-11-17 0,-25-21 0,27 30 0,1-1 0,-1 0 0,1-1 0,1 0 0,-8-17 0,-12-20 0,16 34 0,-1 0 0,0 1 0,-1 0 0,-1 1 0,0 0 0,-22-15 0,-19-17-1365,40 32-5461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7:40.379"/>
    </inkml:context>
    <inkml:brush xml:id="br0">
      <inkml:brushProperty name="width" value="0.05" units="cm"/>
      <inkml:brushProperty name="height" value="0.05" units="cm"/>
    </inkml:brush>
  </inkml:definitions>
  <inkml:trace contextRef="#ctx0" brushRef="#br0">283 1 24575,'0'4'0,"-4"1"0,-2 4 0,-3 0 0,-5 0 0,-3-3 0,-4-2 0,-1-2 0,-2-1 0,0 3 0,-1 1 0,5 4 0,5 4 0,1 0 0,0-2 0,-3-4 0,-2-2 0,2-2-8191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8:52.274"/>
    </inkml:context>
    <inkml:brush xml:id="br0">
      <inkml:brushProperty name="width" value="0.05" units="cm"/>
      <inkml:brushProperty name="height" value="0.05" units="cm"/>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7553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11781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50035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39223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3815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EA9D8B-F5C5-4BA9-B37F-1C14BB135E48}" type="datetimeFigureOut">
              <a:rPr lang="en-US" smtClean="0"/>
              <a:t>2023-09-02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7502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EA9D8B-F5C5-4BA9-B37F-1C14BB135E48}" type="datetimeFigureOut">
              <a:rPr lang="en-US" smtClean="0"/>
              <a:t>2023-09-02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92934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EA9D8B-F5C5-4BA9-B37F-1C14BB135E48}" type="datetimeFigureOut">
              <a:rPr lang="en-US" smtClean="0"/>
              <a:t>2023-09-02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67011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A9D8B-F5C5-4BA9-B37F-1C14BB135E48}" type="datetimeFigureOut">
              <a:rPr lang="en-US" smtClean="0"/>
              <a:t>2023-09-02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81715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2023-09-02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335367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2023-09-02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79827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A9D8B-F5C5-4BA9-B37F-1C14BB135E48}" type="datetimeFigureOut">
              <a:rPr lang="en-US" smtClean="0"/>
              <a:t>2023-09-02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67181-D94B-459E-ADE6-BCAA548FA6ED}" type="slidenum">
              <a:rPr lang="en-US" smtClean="0"/>
              <a:t>‹#›</a:t>
            </a:fld>
            <a:endParaRPr lang="en-US"/>
          </a:p>
        </p:txBody>
      </p:sp>
    </p:spTree>
    <p:extLst>
      <p:ext uri="{BB962C8B-B14F-4D97-AF65-F5344CB8AC3E}">
        <p14:creationId xmlns:p14="http://schemas.microsoft.com/office/powerpoint/2010/main" val="850224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s://otherrealm.org/unprompted" TargetMode="Externa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uk_EvOQv_fvbkJWQgdt62HZwEKORmGOOaljW9LFgYK0/edit"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otherrealm.org/class2ideas"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2781-9E47-5559-5326-5887EDBD535C}"/>
              </a:ext>
            </a:extLst>
          </p:cNvPr>
          <p:cNvSpPr>
            <a:spLocks noGrp="1"/>
          </p:cNvSpPr>
          <p:nvPr>
            <p:ph type="title"/>
          </p:nvPr>
        </p:nvSpPr>
        <p:spPr>
          <a:xfrm>
            <a:off x="609600" y="78691"/>
            <a:ext cx="10972800" cy="1143000"/>
          </a:xfrm>
        </p:spPr>
        <p:txBody>
          <a:bodyPr>
            <a:normAutofit/>
          </a:bodyPr>
          <a:lstStyle/>
          <a:p>
            <a:r>
              <a:rPr lang="en-US" sz="4400" dirty="0"/>
              <a:t>We are going to do a little experiment:</a:t>
            </a:r>
          </a:p>
        </p:txBody>
      </p:sp>
      <p:sp>
        <p:nvSpPr>
          <p:cNvPr id="3" name="Content Placeholder 2">
            <a:extLst>
              <a:ext uri="{FF2B5EF4-FFF2-40B4-BE49-F238E27FC236}">
                <a16:creationId xmlns:a16="http://schemas.microsoft.com/office/drawing/2014/main" id="{C87BC26F-F358-B3D7-99A0-E0E1165FBBA3}"/>
              </a:ext>
            </a:extLst>
          </p:cNvPr>
          <p:cNvSpPr>
            <a:spLocks noGrp="1"/>
          </p:cNvSpPr>
          <p:nvPr>
            <p:ph idx="1"/>
          </p:nvPr>
        </p:nvSpPr>
        <p:spPr>
          <a:xfrm>
            <a:off x="609600" y="1221691"/>
            <a:ext cx="11038318" cy="5093651"/>
          </a:xfrm>
        </p:spPr>
        <p:txBody>
          <a:bodyPr>
            <a:normAutofit fontScale="92500" lnSpcReduction="10000"/>
          </a:bodyPr>
          <a:lstStyle/>
          <a:p>
            <a:pPr marL="0" indent="0" algn="ctr">
              <a:buNone/>
            </a:pPr>
            <a:r>
              <a:rPr lang="en-US" sz="5600" b="1" dirty="0"/>
              <a:t>Stream of consciousness try to think of new, novel ideas </a:t>
            </a:r>
          </a:p>
          <a:p>
            <a:pPr marL="0" indent="0" algn="ctr">
              <a:buNone/>
            </a:pPr>
            <a:r>
              <a:rPr lang="en-US" sz="4300" i="1" dirty="0"/>
              <a:t>– what does "Idea" mean to you? –</a:t>
            </a:r>
            <a:endParaRPr lang="en-US" sz="3000" dirty="0"/>
          </a:p>
          <a:p>
            <a:r>
              <a:rPr lang="en-US" sz="2600" dirty="0"/>
              <a:t>My hypothesis is that, out of context or prompting, coming up with novel ideas will be hard.  However, given the context of a this being the first real week in school, your mind is probably overloaded with new experiences, so it will be interesting to see.</a:t>
            </a:r>
          </a:p>
          <a:p>
            <a:r>
              <a:rPr lang="en-US" sz="2600" dirty="0"/>
              <a:t>The first part is simple: everyone open the following URL or scan the QR code </a:t>
            </a:r>
            <a:br>
              <a:rPr lang="en-US" sz="2600" dirty="0"/>
            </a:br>
            <a:r>
              <a:rPr lang="en-US" sz="2600" dirty="0"/>
              <a:t>( </a:t>
            </a:r>
            <a:r>
              <a:rPr lang="en-US" sz="2600" dirty="0">
                <a:hlinkClick r:id="rId2"/>
              </a:rPr>
              <a:t>https://otherrealm.org/unprompted</a:t>
            </a:r>
            <a:r>
              <a:rPr lang="en-US" sz="2600" dirty="0"/>
              <a:t> )</a:t>
            </a:r>
          </a:p>
          <a:p>
            <a:r>
              <a:rPr lang="en-US" sz="2600" dirty="0"/>
              <a:t>And, on a blank page write down all the ideas that </a:t>
            </a:r>
            <a:br>
              <a:rPr lang="en-US" sz="2600" dirty="0"/>
            </a:br>
            <a:r>
              <a:rPr lang="en-US" sz="2600" dirty="0"/>
              <a:t>pop into your head!</a:t>
            </a:r>
          </a:p>
        </p:txBody>
      </p:sp>
      <p:pic>
        <p:nvPicPr>
          <p:cNvPr id="5" name="Picture 4">
            <a:extLst>
              <a:ext uri="{FF2B5EF4-FFF2-40B4-BE49-F238E27FC236}">
                <a16:creationId xmlns:a16="http://schemas.microsoft.com/office/drawing/2014/main" id="{A472CF94-B80F-FE49-3035-92C173BDD5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90183" y="4807120"/>
            <a:ext cx="1969806" cy="1969806"/>
          </a:xfrm>
          <a:prstGeom prst="rect">
            <a:avLst/>
          </a:prstGeom>
        </p:spPr>
      </p:pic>
      <p:sp>
        <p:nvSpPr>
          <p:cNvPr id="6" name="TextBox 5">
            <a:extLst>
              <a:ext uri="{FF2B5EF4-FFF2-40B4-BE49-F238E27FC236}">
                <a16:creationId xmlns:a16="http://schemas.microsoft.com/office/drawing/2014/main" id="{65343F2D-E685-91C7-0039-7B5E984421E6}"/>
              </a:ext>
            </a:extLst>
          </p:cNvPr>
          <p:cNvSpPr txBox="1"/>
          <p:nvPr/>
        </p:nvSpPr>
        <p:spPr>
          <a:xfrm>
            <a:off x="7684097" y="5976767"/>
            <a:ext cx="20697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Link to Google Doc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for ideas, no context</a:t>
            </a:r>
          </a:p>
        </p:txBody>
      </p:sp>
      <p:grpSp>
        <p:nvGrpSpPr>
          <p:cNvPr id="8" name="Group 7">
            <a:extLst>
              <a:ext uri="{FF2B5EF4-FFF2-40B4-BE49-F238E27FC236}">
                <a16:creationId xmlns:a16="http://schemas.microsoft.com/office/drawing/2014/main" id="{3319EDEA-E2FE-513E-66D6-B4FC356BA0E4}"/>
              </a:ext>
            </a:extLst>
          </p:cNvPr>
          <p:cNvGrpSpPr/>
          <p:nvPr/>
        </p:nvGrpSpPr>
        <p:grpSpPr>
          <a:xfrm>
            <a:off x="9082820" y="5398584"/>
            <a:ext cx="730440" cy="549360"/>
            <a:chOff x="9082820" y="5398584"/>
            <a:chExt cx="730440" cy="5493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ED2B97-E512-7229-6D01-A20FFBD18725}"/>
                    </a:ext>
                  </a:extLst>
                </p14:cNvPr>
                <p14:cNvContentPartPr/>
                <p14:nvPr/>
              </p14:nvContentPartPr>
              <p14:xfrm>
                <a:off x="9082820" y="5398584"/>
                <a:ext cx="730440" cy="549360"/>
              </p14:xfrm>
            </p:contentPart>
          </mc:Choice>
          <mc:Fallback xmlns="">
            <p:pic>
              <p:nvPicPr>
                <p:cNvPr id="4" name="Ink 3">
                  <a:extLst>
                    <a:ext uri="{FF2B5EF4-FFF2-40B4-BE49-F238E27FC236}">
                      <a16:creationId xmlns:a16="http://schemas.microsoft.com/office/drawing/2014/main" id="{B1ED2B97-E512-7229-6D01-A20FFBD18725}"/>
                    </a:ext>
                  </a:extLst>
                </p:cNvPr>
                <p:cNvPicPr/>
                <p:nvPr/>
              </p:nvPicPr>
              <p:blipFill>
                <a:blip r:embed="rId5"/>
                <a:stretch>
                  <a:fillRect/>
                </a:stretch>
              </p:blipFill>
              <p:spPr>
                <a:xfrm>
                  <a:off x="9074180" y="5389584"/>
                  <a:ext cx="74808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A68CB98-AD27-72AB-5B77-20EDD2EEDE58}"/>
                    </a:ext>
                  </a:extLst>
                </p14:cNvPr>
                <p14:cNvContentPartPr/>
                <p14:nvPr/>
              </p14:nvContentPartPr>
              <p14:xfrm>
                <a:off x="9691580" y="5528904"/>
                <a:ext cx="101880" cy="43560"/>
              </p14:xfrm>
            </p:contentPart>
          </mc:Choice>
          <mc:Fallback xmlns="">
            <p:pic>
              <p:nvPicPr>
                <p:cNvPr id="7" name="Ink 6">
                  <a:extLst>
                    <a:ext uri="{FF2B5EF4-FFF2-40B4-BE49-F238E27FC236}">
                      <a16:creationId xmlns:a16="http://schemas.microsoft.com/office/drawing/2014/main" id="{FA68CB98-AD27-72AB-5B77-20EDD2EEDE58}"/>
                    </a:ext>
                  </a:extLst>
                </p:cNvPr>
                <p:cNvPicPr/>
                <p:nvPr/>
              </p:nvPicPr>
              <p:blipFill>
                <a:blip r:embed="rId7"/>
                <a:stretch>
                  <a:fillRect/>
                </a:stretch>
              </p:blipFill>
              <p:spPr>
                <a:xfrm>
                  <a:off x="9682940" y="5520264"/>
                  <a:ext cx="119520" cy="6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B574266-28F9-FE31-F8BE-8D9B39D6E057}"/>
                  </a:ext>
                </a:extLst>
              </p14:cNvPr>
              <p14:cNvContentPartPr/>
              <p14:nvPr/>
            </p14:nvContentPartPr>
            <p14:xfrm>
              <a:off x="3503180" y="3221304"/>
              <a:ext cx="360" cy="360"/>
            </p14:xfrm>
          </p:contentPart>
        </mc:Choice>
        <mc:Fallback xmlns="">
          <p:pic>
            <p:nvPicPr>
              <p:cNvPr id="9" name="Ink 8">
                <a:extLst>
                  <a:ext uri="{FF2B5EF4-FFF2-40B4-BE49-F238E27FC236}">
                    <a16:creationId xmlns:a16="http://schemas.microsoft.com/office/drawing/2014/main" id="{6B574266-28F9-FE31-F8BE-8D9B39D6E057}"/>
                  </a:ext>
                </a:extLst>
              </p:cNvPr>
              <p:cNvPicPr/>
              <p:nvPr/>
            </p:nvPicPr>
            <p:blipFill>
              <a:blip r:embed="rId9"/>
              <a:stretch>
                <a:fillRect/>
              </a:stretch>
            </p:blipFill>
            <p:spPr>
              <a:xfrm>
                <a:off x="3494540" y="3212664"/>
                <a:ext cx="18000" cy="18000"/>
              </a:xfrm>
              <a:prstGeom prst="rect">
                <a:avLst/>
              </a:prstGeom>
            </p:spPr>
          </p:pic>
        </mc:Fallback>
      </mc:AlternateContent>
    </p:spTree>
    <p:extLst>
      <p:ext uri="{BB962C8B-B14F-4D97-AF65-F5344CB8AC3E}">
        <p14:creationId xmlns:p14="http://schemas.microsoft.com/office/powerpoint/2010/main" val="200694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60B42A-1E18-B5D1-B67E-DC4808496F23}"/>
              </a:ext>
            </a:extLst>
          </p:cNvPr>
          <p:cNvSpPr>
            <a:spLocks noGrp="1"/>
          </p:cNvSpPr>
          <p:nvPr>
            <p:ph type="title"/>
          </p:nvPr>
        </p:nvSpPr>
        <p:spPr>
          <a:xfrm>
            <a:off x="6858000" y="-1"/>
            <a:ext cx="5334000" cy="6858000"/>
          </a:xfrm>
        </p:spPr>
        <p:txBody>
          <a:bodyPr>
            <a:normAutofit/>
          </a:bodyPr>
          <a:lstStyle/>
          <a:p>
            <a:r>
              <a:rPr lang="en-US" b="1" dirty="0"/>
              <a:t>What do you do if you are out of ideas?</a:t>
            </a:r>
          </a:p>
        </p:txBody>
      </p:sp>
      <p:pic>
        <p:nvPicPr>
          <p:cNvPr id="7" name="Picture 6" descr="A group of frogs in water&#10;&#10;Description automatically generated">
            <a:extLst>
              <a:ext uri="{FF2B5EF4-FFF2-40B4-BE49-F238E27FC236}">
                <a16:creationId xmlns:a16="http://schemas.microsoft.com/office/drawing/2014/main" id="{4105CD76-FF51-E8AE-4134-C7BD43785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08430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ight bulb with a tree inside&#10;&#10;Description automatically generated">
            <a:extLst>
              <a:ext uri="{FF2B5EF4-FFF2-40B4-BE49-F238E27FC236}">
                <a16:creationId xmlns:a16="http://schemas.microsoft.com/office/drawing/2014/main" id="{F39F5E3B-3382-0C50-29E6-47D3A08E1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621" y="0"/>
            <a:ext cx="6864757" cy="6858000"/>
          </a:xfrm>
          <a:prstGeom prst="rect">
            <a:avLst/>
          </a:prstGeom>
        </p:spPr>
      </p:pic>
      <p:sp>
        <p:nvSpPr>
          <p:cNvPr id="5" name="Title 1">
            <a:extLst>
              <a:ext uri="{FF2B5EF4-FFF2-40B4-BE49-F238E27FC236}">
                <a16:creationId xmlns:a16="http://schemas.microsoft.com/office/drawing/2014/main" id="{3DFD0507-8F1F-74BB-6D7C-46F145E18075}"/>
              </a:ext>
            </a:extLst>
          </p:cNvPr>
          <p:cNvSpPr>
            <a:spLocks noGrp="1"/>
          </p:cNvSpPr>
          <p:nvPr>
            <p:ph type="title"/>
          </p:nvPr>
        </p:nvSpPr>
        <p:spPr>
          <a:xfrm>
            <a:off x="2461727" y="0"/>
            <a:ext cx="7268547" cy="1143000"/>
          </a:xfrm>
          <a:effectLst>
            <a:outerShdw blurRad="50800" dist="38100" dir="2700000" algn="tl" rotWithShape="0">
              <a:prstClr val="black">
                <a:alpha val="40000"/>
              </a:prstClr>
            </a:outerShdw>
          </a:effectLst>
        </p:spPr>
        <p:txBody>
          <a:bodyPr>
            <a:normAutofit fontScale="90000"/>
          </a:bodyPr>
          <a:lstStyle/>
          <a:p>
            <a:r>
              <a:rPr lang="en-US" b="1" dirty="0">
                <a:solidFill>
                  <a:schemeClr val="bg1"/>
                </a:solidFill>
              </a:rPr>
              <a:t>What do you do if you are out</a:t>
            </a:r>
            <a:br>
              <a:rPr lang="en-US" b="1" dirty="0">
                <a:solidFill>
                  <a:schemeClr val="bg1"/>
                </a:solidFill>
              </a:rPr>
            </a:br>
            <a:r>
              <a:rPr lang="en-US" b="1" dirty="0">
                <a:solidFill>
                  <a:schemeClr val="bg1"/>
                </a:solidFill>
              </a:rPr>
              <a:t>of ideas?</a:t>
            </a:r>
          </a:p>
        </p:txBody>
      </p:sp>
    </p:spTree>
    <p:extLst>
      <p:ext uri="{BB962C8B-B14F-4D97-AF65-F5344CB8AC3E}">
        <p14:creationId xmlns:p14="http://schemas.microsoft.com/office/powerpoint/2010/main" val="295618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front of a colorful visualization of ideas - generated by Midjourney ">
            <a:extLst>
              <a:ext uri="{FF2B5EF4-FFF2-40B4-BE49-F238E27FC236}">
                <a16:creationId xmlns:a16="http://schemas.microsoft.com/office/drawing/2014/main" id="{59A0C4E2-4769-7F61-D1E4-508EF4BB5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281" y="-1760"/>
            <a:ext cx="6873438" cy="6859760"/>
          </a:xfrm>
          <a:prstGeom prst="rect">
            <a:avLst/>
          </a:prstGeom>
        </p:spPr>
      </p:pic>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a:xfrm>
            <a:off x="0" y="-1761"/>
            <a:ext cx="2659281" cy="6859760"/>
          </a:xfrm>
          <a:effectLst>
            <a:outerShdw blurRad="50800" dist="38100" dir="2700000" algn="tl" rotWithShape="0">
              <a:prstClr val="black">
                <a:alpha val="40000"/>
              </a:prstClr>
            </a:outerShdw>
          </a:effectLst>
        </p:spPr>
        <p:txBody>
          <a:bodyPr>
            <a:normAutofit/>
          </a:bodyPr>
          <a:lstStyle/>
          <a:p>
            <a:r>
              <a:rPr lang="en-US" b="1" dirty="0"/>
              <a:t>You try and </a:t>
            </a:r>
            <a:r>
              <a:rPr lang="en-US" b="1" dirty="0">
                <a:solidFill>
                  <a:prstClr val="black"/>
                </a:solidFill>
              </a:rPr>
              <a:t>think</a:t>
            </a:r>
            <a:endParaRPr lang="en-US" b="1" dirty="0"/>
          </a:p>
        </p:txBody>
      </p:sp>
      <p:sp>
        <p:nvSpPr>
          <p:cNvPr id="6" name="TextBox 5">
            <a:extLst>
              <a:ext uri="{FF2B5EF4-FFF2-40B4-BE49-F238E27FC236}">
                <a16:creationId xmlns:a16="http://schemas.microsoft.com/office/drawing/2014/main" id="{38DC152E-23AB-BB46-2120-E215B7321BD7}"/>
              </a:ext>
            </a:extLst>
          </p:cNvPr>
          <p:cNvSpPr txBox="1"/>
          <p:nvPr/>
        </p:nvSpPr>
        <p:spPr>
          <a:xfrm>
            <a:off x="9532719" y="2705725"/>
            <a:ext cx="2659281" cy="1446550"/>
          </a:xfrm>
          <a:prstGeom prst="rect">
            <a:avLst/>
          </a:prstGeom>
          <a:noFill/>
          <a:effectLst>
            <a:outerShdw blurRad="50800" dist="38100" dir="2700000" algn="tl" rotWithShape="0">
              <a:prstClr val="black">
                <a:alpha val="40000"/>
              </a:prstClr>
            </a:outerShdw>
          </a:effectLst>
        </p:spPr>
        <p:txBody>
          <a:bodyPr wrap="square" anchor="ctr">
            <a:spAutoFit/>
          </a:bodyPr>
          <a:lstStyle/>
          <a:p>
            <a:pPr algn="ctr"/>
            <a:r>
              <a:rPr kumimoji="0" lang="en-US" sz="4400" b="1" i="0" u="none" strike="noStrike" kern="1200" cap="none" spc="0" normalizeH="0" baseline="0" noProof="0" dirty="0">
                <a:ln>
                  <a:noFill/>
                </a:ln>
                <a:solidFill>
                  <a:prstClr val="black"/>
                </a:solidFill>
                <a:effectLst/>
                <a:uLnTx/>
                <a:uFillTx/>
                <a:latin typeface="Times New Roman"/>
                <a:ea typeface="+mj-ea"/>
                <a:cs typeface="+mj-cs"/>
              </a:rPr>
              <a:t>outside the box</a:t>
            </a:r>
            <a:endParaRPr lang="en-US" dirty="0"/>
          </a:p>
        </p:txBody>
      </p:sp>
    </p:spTree>
    <p:extLst>
      <p:ext uri="{BB962C8B-B14F-4D97-AF65-F5344CB8AC3E}">
        <p14:creationId xmlns:p14="http://schemas.microsoft.com/office/powerpoint/2010/main" val="84818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63950E-A623-2815-31A9-62925561956B}"/>
              </a:ext>
            </a:extLst>
          </p:cNvPr>
          <p:cNvSpPr txBox="1"/>
          <p:nvPr/>
        </p:nvSpPr>
        <p:spPr>
          <a:xfrm>
            <a:off x="3629" y="2028617"/>
            <a:ext cx="12184747" cy="280076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8800" dirty="0"/>
              <a:t>And </a:t>
            </a:r>
            <a:r>
              <a:rPr lang="en-US" sz="8800" i="1" dirty="0"/>
              <a:t>then</a:t>
            </a:r>
            <a:r>
              <a:rPr lang="en-US" sz="8800" dirty="0"/>
              <a:t> seek to ask more</a:t>
            </a:r>
            <a:br>
              <a:rPr lang="en-US" sz="8800" dirty="0"/>
            </a:br>
            <a:r>
              <a:rPr lang="en-US" sz="8800" dirty="0">
                <a:solidFill>
                  <a:srgbClr val="C00000"/>
                </a:solidFill>
                <a:latin typeface="Artifakt Element Heavy" panose="020B0B03050000020004" pitchFamily="34" charset="0"/>
                <a:ea typeface="Artifakt Element Heavy" panose="020B0B03050000020004" pitchFamily="34" charset="0"/>
              </a:rPr>
              <a:t>questions</a:t>
            </a:r>
          </a:p>
        </p:txBody>
      </p:sp>
    </p:spTree>
    <p:extLst>
      <p:ext uri="{BB962C8B-B14F-4D97-AF65-F5344CB8AC3E}">
        <p14:creationId xmlns:p14="http://schemas.microsoft.com/office/powerpoint/2010/main" val="196098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p:txBody>
          <a:bodyPr>
            <a:normAutofit/>
          </a:bodyPr>
          <a:lstStyle/>
          <a:p>
            <a:r>
              <a:rPr lang="en-US" b="1" dirty="0"/>
              <a:t>Ways of thinking outside the box</a:t>
            </a:r>
          </a:p>
        </p:txBody>
      </p:sp>
      <p:sp>
        <p:nvSpPr>
          <p:cNvPr id="3" name="Content Placeholder 2">
            <a:extLst>
              <a:ext uri="{FF2B5EF4-FFF2-40B4-BE49-F238E27FC236}">
                <a16:creationId xmlns:a16="http://schemas.microsoft.com/office/drawing/2014/main" id="{D78FAD62-EABB-B310-E4E2-FDC95BA8FC51}"/>
              </a:ext>
            </a:extLst>
          </p:cNvPr>
          <p:cNvSpPr>
            <a:spLocks noGrp="1"/>
          </p:cNvSpPr>
          <p:nvPr>
            <p:ph idx="1"/>
          </p:nvPr>
        </p:nvSpPr>
        <p:spPr>
          <a:xfrm>
            <a:off x="609600" y="1333147"/>
            <a:ext cx="10972800" cy="4921207"/>
          </a:xfrm>
        </p:spPr>
        <p:txBody>
          <a:bodyPr/>
          <a:lstStyle/>
          <a:p>
            <a:r>
              <a:rPr lang="en-US" dirty="0"/>
              <a:t>Placing ourselves in novel situations</a:t>
            </a:r>
          </a:p>
          <a:p>
            <a:r>
              <a:rPr lang="en-US" dirty="0"/>
              <a:t>Roll playing (either about something related to the topic just in a different context, or something completely different)</a:t>
            </a:r>
          </a:p>
          <a:p>
            <a:r>
              <a:rPr lang="en-US" dirty="0"/>
              <a:t>Talking to people you don't normally talk to</a:t>
            </a:r>
          </a:p>
          <a:p>
            <a:r>
              <a:rPr lang="en-US" dirty="0"/>
              <a:t>Getting exercise</a:t>
            </a:r>
          </a:p>
          <a:p>
            <a:r>
              <a:rPr lang="en-US" dirty="0"/>
              <a:t>Meditating</a:t>
            </a:r>
          </a:p>
          <a:p>
            <a:r>
              <a:rPr lang="en-US" dirty="0">
                <a:solidFill>
                  <a:srgbClr val="FF0000"/>
                </a:solidFill>
              </a:rPr>
              <a:t>Do </a:t>
            </a:r>
            <a:r>
              <a:rPr lang="en-US" b="1" i="1" dirty="0">
                <a:solidFill>
                  <a:srgbClr val="FF0000"/>
                </a:solidFill>
              </a:rPr>
              <a:t>you</a:t>
            </a:r>
            <a:r>
              <a:rPr lang="en-US" dirty="0">
                <a:solidFill>
                  <a:srgbClr val="FF0000"/>
                </a:solidFill>
              </a:rPr>
              <a:t> have other ways of thinking of new ideas that you have used when you were in a rut?</a:t>
            </a:r>
          </a:p>
        </p:txBody>
      </p:sp>
      <p:pic>
        <p:nvPicPr>
          <p:cNvPr id="5" name="Graphic 4" descr="Good Idea with solid fill">
            <a:extLst>
              <a:ext uri="{FF2B5EF4-FFF2-40B4-BE49-F238E27FC236}">
                <a16:creationId xmlns:a16="http://schemas.microsoft.com/office/drawing/2014/main" id="{93BDEB6B-6AAD-9537-F3D8-962940A06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0720" y="5946636"/>
            <a:ext cx="914400" cy="914400"/>
          </a:xfrm>
          <a:prstGeom prst="rect">
            <a:avLst/>
          </a:prstGeom>
        </p:spPr>
      </p:pic>
      <p:pic>
        <p:nvPicPr>
          <p:cNvPr id="7" name="Graphic 6" descr="Idea with solid fill">
            <a:extLst>
              <a:ext uri="{FF2B5EF4-FFF2-40B4-BE49-F238E27FC236}">
                <a16:creationId xmlns:a16="http://schemas.microsoft.com/office/drawing/2014/main" id="{617907C5-B755-264D-5B41-966B7CF73F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9440" y="5946638"/>
            <a:ext cx="914400" cy="914400"/>
          </a:xfrm>
          <a:prstGeom prst="rect">
            <a:avLst/>
          </a:prstGeom>
        </p:spPr>
      </p:pic>
      <p:pic>
        <p:nvPicPr>
          <p:cNvPr id="9" name="Graphic 8" descr="Brain in head with solid fill">
            <a:extLst>
              <a:ext uri="{FF2B5EF4-FFF2-40B4-BE49-F238E27FC236}">
                <a16:creationId xmlns:a16="http://schemas.microsoft.com/office/drawing/2014/main" id="{B4EFA21D-0717-0B28-D17C-FC39D0D15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6880" y="5938094"/>
            <a:ext cx="914400" cy="914400"/>
          </a:xfrm>
          <a:prstGeom prst="rect">
            <a:avLst/>
          </a:prstGeom>
        </p:spPr>
      </p:pic>
      <p:pic>
        <p:nvPicPr>
          <p:cNvPr id="11" name="Graphic 10" descr="Head with gears with solid fill">
            <a:extLst>
              <a:ext uri="{FF2B5EF4-FFF2-40B4-BE49-F238E27FC236}">
                <a16:creationId xmlns:a16="http://schemas.microsoft.com/office/drawing/2014/main" id="{26376BCA-AF02-1BE1-33C9-C9BD61C377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8160" y="5946637"/>
            <a:ext cx="914400" cy="914400"/>
          </a:xfrm>
          <a:prstGeom prst="rect">
            <a:avLst/>
          </a:prstGeom>
        </p:spPr>
      </p:pic>
    </p:spTree>
    <p:extLst>
      <p:ext uri="{BB962C8B-B14F-4D97-AF65-F5344CB8AC3E}">
        <p14:creationId xmlns:p14="http://schemas.microsoft.com/office/powerpoint/2010/main" val="23423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E32C8-32F0-04CF-8E6C-35A91DF18F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74" y="174553"/>
            <a:ext cx="12192000" cy="5180123"/>
          </a:xfrm>
          <a:prstGeom prst="rect">
            <a:avLst/>
          </a:prstGeom>
        </p:spPr>
      </p:pic>
      <p:sp>
        <p:nvSpPr>
          <p:cNvPr id="8" name="TextBox 7">
            <a:extLst>
              <a:ext uri="{FF2B5EF4-FFF2-40B4-BE49-F238E27FC236}">
                <a16:creationId xmlns:a16="http://schemas.microsoft.com/office/drawing/2014/main" id="{ADC2E279-E1D8-CA7B-EEAE-D7C1850D7717}"/>
              </a:ext>
            </a:extLst>
          </p:cNvPr>
          <p:cNvSpPr txBox="1"/>
          <p:nvPr/>
        </p:nvSpPr>
        <p:spPr>
          <a:xfrm>
            <a:off x="965718" y="139931"/>
            <a:ext cx="7738017" cy="646331"/>
          </a:xfrm>
          <a:prstGeom prst="rect">
            <a:avLst/>
          </a:prstGeom>
          <a:noFill/>
        </p:spPr>
        <p:txBody>
          <a:bodyPr wrap="none" rtlCol="0">
            <a:spAutoFit/>
          </a:bodyPr>
          <a:lstStyle/>
          <a:p>
            <a:pPr algn="ctr"/>
            <a:r>
              <a:rPr lang="en-US" sz="3600" b="1" dirty="0"/>
              <a:t>Round 2</a:t>
            </a:r>
            <a:r>
              <a:rPr lang="en-US" sz="3600" dirty="0"/>
              <a:t>, after some examples and ideas</a:t>
            </a:r>
          </a:p>
        </p:txBody>
      </p:sp>
      <p:pic>
        <p:nvPicPr>
          <p:cNvPr id="10" name="Picture 9" descr="A QR code to the Google doc">
            <a:hlinkClick r:id="rId3"/>
            <a:extLst>
              <a:ext uri="{FF2B5EF4-FFF2-40B4-BE49-F238E27FC236}">
                <a16:creationId xmlns:a16="http://schemas.microsoft.com/office/drawing/2014/main" id="{3099A421-059B-75B1-E626-58341B956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99" y="4423579"/>
            <a:ext cx="1931437" cy="1931437"/>
          </a:xfrm>
          <a:prstGeom prst="rect">
            <a:avLst/>
          </a:prstGeom>
        </p:spPr>
      </p:pic>
      <p:sp>
        <p:nvSpPr>
          <p:cNvPr id="11" name="TextBox 10">
            <a:hlinkClick r:id="rId3"/>
            <a:extLst>
              <a:ext uri="{FF2B5EF4-FFF2-40B4-BE49-F238E27FC236}">
                <a16:creationId xmlns:a16="http://schemas.microsoft.com/office/drawing/2014/main" id="{9906A4F9-3B51-CE23-1474-E2C6AB8EA6AB}"/>
              </a:ext>
            </a:extLst>
          </p:cNvPr>
          <p:cNvSpPr txBox="1"/>
          <p:nvPr/>
        </p:nvSpPr>
        <p:spPr>
          <a:xfrm>
            <a:off x="452850" y="6270426"/>
            <a:ext cx="1787733" cy="587574"/>
          </a:xfrm>
          <a:prstGeom prst="rect">
            <a:avLst/>
          </a:prstGeom>
          <a:noFill/>
        </p:spPr>
        <p:txBody>
          <a:bodyPr wrap="none" rtlCol="0">
            <a:spAutoFit/>
          </a:bodyPr>
          <a:lstStyle/>
          <a:p>
            <a:pPr algn="ctr"/>
            <a:r>
              <a:rPr lang="en-US" dirty="0"/>
              <a:t>A QR code to the</a:t>
            </a:r>
          </a:p>
          <a:p>
            <a:pPr algn="ctr"/>
            <a:r>
              <a:rPr lang="en-US" dirty="0"/>
              <a:t>Google doc</a:t>
            </a:r>
          </a:p>
        </p:txBody>
      </p:sp>
      <p:sp>
        <p:nvSpPr>
          <p:cNvPr id="4" name="TextBox 3">
            <a:extLst>
              <a:ext uri="{FF2B5EF4-FFF2-40B4-BE49-F238E27FC236}">
                <a16:creationId xmlns:a16="http://schemas.microsoft.com/office/drawing/2014/main" id="{785B3BA1-7F5A-AAF0-2739-09C348F54251}"/>
              </a:ext>
            </a:extLst>
          </p:cNvPr>
          <p:cNvSpPr txBox="1"/>
          <p:nvPr/>
        </p:nvSpPr>
        <p:spPr>
          <a:xfrm>
            <a:off x="2914650" y="5043752"/>
            <a:ext cx="6118788" cy="954107"/>
          </a:xfrm>
          <a:prstGeom prst="rect">
            <a:avLst/>
          </a:prstGeom>
          <a:noFill/>
        </p:spPr>
        <p:txBody>
          <a:bodyPr wrap="square">
            <a:spAutoFit/>
          </a:bodyPr>
          <a:lstStyle/>
          <a:p>
            <a:r>
              <a:rPr lang="en-US" sz="2800" dirty="0"/>
              <a:t>Go to: </a:t>
            </a:r>
          </a:p>
          <a:p>
            <a:r>
              <a:rPr lang="en-US" sz="2800" dirty="0">
                <a:hlinkClick r:id="rId5"/>
              </a:rPr>
              <a:t>https://otherrealm.org/class2ideas</a:t>
            </a:r>
            <a:r>
              <a:rPr lang="en-US" sz="2800" dirty="0"/>
              <a:t> </a:t>
            </a:r>
          </a:p>
        </p:txBody>
      </p:sp>
    </p:spTree>
    <p:extLst>
      <p:ext uri="{BB962C8B-B14F-4D97-AF65-F5344CB8AC3E}">
        <p14:creationId xmlns:p14="http://schemas.microsoft.com/office/powerpoint/2010/main" val="1093111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E090-27C6-2AF0-D80F-0C685AA7D4D5}"/>
              </a:ext>
            </a:extLst>
          </p:cNvPr>
          <p:cNvSpPr>
            <a:spLocks noGrp="1"/>
          </p:cNvSpPr>
          <p:nvPr>
            <p:ph type="title"/>
          </p:nvPr>
        </p:nvSpPr>
        <p:spPr/>
        <p:txBody>
          <a:bodyPr/>
          <a:lstStyle/>
          <a:p>
            <a:r>
              <a:rPr lang="en-US" b="1" dirty="0"/>
              <a:t>Analyze The Ideas</a:t>
            </a:r>
          </a:p>
        </p:txBody>
      </p:sp>
      <p:sp>
        <p:nvSpPr>
          <p:cNvPr id="3" name="Content Placeholder 2">
            <a:extLst>
              <a:ext uri="{FF2B5EF4-FFF2-40B4-BE49-F238E27FC236}">
                <a16:creationId xmlns:a16="http://schemas.microsoft.com/office/drawing/2014/main" id="{9148F08A-108E-9013-C839-5E7181F8446D}"/>
              </a:ext>
            </a:extLst>
          </p:cNvPr>
          <p:cNvSpPr>
            <a:spLocks noGrp="1"/>
          </p:cNvSpPr>
          <p:nvPr>
            <p:ph idx="1"/>
          </p:nvPr>
        </p:nvSpPr>
        <p:spPr>
          <a:xfrm>
            <a:off x="609600" y="1268963"/>
            <a:ext cx="10972800" cy="5458408"/>
          </a:xfrm>
        </p:spPr>
        <p:txBody>
          <a:bodyPr>
            <a:normAutofit/>
          </a:bodyPr>
          <a:lstStyle/>
          <a:p>
            <a:r>
              <a:rPr lang="en-US" sz="2400" dirty="0">
                <a:effectLst/>
                <a:latin typeface="Times New Roman" panose="02020603050405020304" pitchFamily="18" charset="0"/>
                <a:ea typeface="Calibri" panose="020F0502020204030204" pitchFamily="34" charset="0"/>
              </a:rPr>
              <a:t>Efficacy? (how affective an idea is)</a:t>
            </a:r>
          </a:p>
          <a:p>
            <a:r>
              <a:rPr lang="en-US" sz="2400" dirty="0">
                <a:latin typeface="Times New Roman" panose="02020603050405020304" pitchFamily="18" charset="0"/>
                <a:ea typeface="Calibri" panose="020F0502020204030204" pitchFamily="34" charset="0"/>
              </a:rPr>
              <a:t>U</a:t>
            </a:r>
            <a:r>
              <a:rPr lang="en-US" sz="2400" dirty="0">
                <a:effectLst/>
                <a:latin typeface="Times New Roman" panose="02020603050405020304" pitchFamily="18" charset="0"/>
                <a:ea typeface="Calibri" panose="020F0502020204030204" pitchFamily="34" charset="0"/>
              </a:rPr>
              <a:t>sefulness in society? (how many people will benefit)</a:t>
            </a:r>
          </a:p>
          <a:p>
            <a:r>
              <a:rPr lang="en-US" sz="2400" dirty="0">
                <a:effectLst/>
                <a:latin typeface="Times New Roman" panose="02020603050405020304" pitchFamily="18" charset="0"/>
                <a:ea typeface="Calibri" panose="020F0502020204030204" pitchFamily="34" charset="0"/>
              </a:rPr>
              <a:t>Are there already solutions that fulfill this challenge?</a:t>
            </a:r>
          </a:p>
          <a:p>
            <a:r>
              <a:rPr lang="en-US" sz="2400" dirty="0">
                <a:effectLst/>
                <a:latin typeface="Times New Roman" panose="02020603050405020304" pitchFamily="18" charset="0"/>
                <a:ea typeface="Calibri" panose="020F0502020204030204" pitchFamily="34" charset="0"/>
              </a:rPr>
              <a:t>Will it be solving an unmet need, fulfilling an insatiable desire, or fulfilling an obligation?</a:t>
            </a:r>
          </a:p>
          <a:p>
            <a:r>
              <a:rPr lang="en-US" sz="2400" dirty="0">
                <a:effectLst/>
                <a:latin typeface="Times New Roman" panose="02020603050405020304" pitchFamily="18" charset="0"/>
                <a:ea typeface="Calibri" panose="020F0502020204030204" pitchFamily="34" charset="0"/>
              </a:rPr>
              <a:t>Is there enough will and internal interest to sustain the amount of effort required for implementing the idea?  </a:t>
            </a:r>
          </a:p>
          <a:p>
            <a:r>
              <a:rPr lang="en-US" sz="2400" dirty="0">
                <a:effectLst/>
                <a:latin typeface="Times New Roman" panose="02020603050405020304" pitchFamily="18" charset="0"/>
                <a:ea typeface="Calibri" panose="020F0502020204030204" pitchFamily="34" charset="0"/>
              </a:rPr>
              <a:t>How can we work together to leverage our individual strengths and make each idea more achievable than if we were working alone?  </a:t>
            </a:r>
          </a:p>
          <a:p>
            <a:r>
              <a:rPr lang="en-US" sz="2400" dirty="0">
                <a:latin typeface="Times New Roman" panose="02020603050405020304" pitchFamily="18" charset="0"/>
                <a:ea typeface="Calibri" panose="020F0502020204030204" pitchFamily="34" charset="0"/>
              </a:rPr>
              <a:t>How long and how difficult will it be to become a reality?  Is it worth this effort?</a:t>
            </a:r>
            <a:endParaRPr lang="en-US"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969271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9BC5-A1CC-CD10-1257-5B7C78812990}"/>
              </a:ext>
            </a:extLst>
          </p:cNvPr>
          <p:cNvSpPr>
            <a:spLocks noGrp="1"/>
          </p:cNvSpPr>
          <p:nvPr>
            <p:ph type="title"/>
          </p:nvPr>
        </p:nvSpPr>
        <p:spPr/>
        <p:txBody>
          <a:bodyPr/>
          <a:lstStyle/>
          <a:p>
            <a:r>
              <a:rPr lang="en-US" b="1" dirty="0"/>
              <a:t>Assignment</a:t>
            </a:r>
          </a:p>
        </p:txBody>
      </p:sp>
      <p:sp>
        <p:nvSpPr>
          <p:cNvPr id="3" name="Content Placeholder 2">
            <a:extLst>
              <a:ext uri="{FF2B5EF4-FFF2-40B4-BE49-F238E27FC236}">
                <a16:creationId xmlns:a16="http://schemas.microsoft.com/office/drawing/2014/main" id="{CDEABEFF-7AF9-5B9D-140B-F990B17C93CA}"/>
              </a:ext>
            </a:extLst>
          </p:cNvPr>
          <p:cNvSpPr>
            <a:spLocks noGrp="1"/>
          </p:cNvSpPr>
          <p:nvPr>
            <p:ph idx="1"/>
          </p:nvPr>
        </p:nvSpPr>
        <p:spPr>
          <a:xfrm>
            <a:off x="609600" y="1600201"/>
            <a:ext cx="10972800" cy="5257799"/>
          </a:xfrm>
        </p:spPr>
        <p:txBody>
          <a:bodyPr>
            <a:normAutofit lnSpcReduction="10000"/>
          </a:bodyPr>
          <a:lstStyle/>
          <a:p>
            <a:r>
              <a:rPr lang="en-US" dirty="0"/>
              <a:t>Continue brainstorming </a:t>
            </a:r>
            <a:r>
              <a:rPr lang="en-US"/>
              <a:t>solutions on </a:t>
            </a:r>
            <a:r>
              <a:rPr lang="en-US" dirty="0"/>
              <a:t>the shared Google doc and how they fit in with those we identified in class.  Then, select the idea you want to research and develop further (it doesn’t need to be one you thought up, it can be anything on the list we created) and submit it on canvas along with a brief description of some of the reasons you decided go choose it based on the questions in the previous slide, before the next class.  Make sure everyone submits their own idea in canvas, because everyone will be evaluating each other's selected ideas.  Everyone will be working on each other's projects in a collaborative way in the future as well.</a:t>
            </a:r>
          </a:p>
        </p:txBody>
      </p:sp>
    </p:spTree>
    <p:extLst>
      <p:ext uri="{BB962C8B-B14F-4D97-AF65-F5344CB8AC3E}">
        <p14:creationId xmlns:p14="http://schemas.microsoft.com/office/powerpoint/2010/main" val="272236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4148-C71A-2DC9-B499-D85B065C35C1}"/>
              </a:ext>
            </a:extLst>
          </p:cNvPr>
          <p:cNvSpPr>
            <a:spLocks noGrp="1"/>
          </p:cNvSpPr>
          <p:nvPr>
            <p:ph type="ctrTitle"/>
          </p:nvPr>
        </p:nvSpPr>
        <p:spPr>
          <a:effectLst>
            <a:outerShdw blurRad="50800" dist="38100" dir="2700000" algn="tl" rotWithShape="0">
              <a:prstClr val="black">
                <a:alpha val="40000"/>
              </a:prstClr>
            </a:outerShdw>
          </a:effectLst>
        </p:spPr>
        <p:txBody>
          <a:bodyPr>
            <a:noAutofit/>
          </a:bodyPr>
          <a:lstStyle/>
          <a:p>
            <a:r>
              <a:rPr lang="en-US" sz="5400" b="1" dirty="0"/>
              <a:t>Assessing </a:t>
            </a:r>
            <a:r>
              <a:rPr lang="en-US" sz="5400" b="1" dirty="0">
                <a:solidFill>
                  <a:srgbClr val="901616"/>
                </a:solidFill>
              </a:rPr>
              <a:t>ideas</a:t>
            </a:r>
            <a:r>
              <a:rPr lang="en-US" b="1" dirty="0"/>
              <a:t>: the forest, the trees, and the larger ecosystem of which both are a part</a:t>
            </a:r>
          </a:p>
        </p:txBody>
      </p:sp>
      <p:sp>
        <p:nvSpPr>
          <p:cNvPr id="3" name="Subtitle 2">
            <a:extLst>
              <a:ext uri="{FF2B5EF4-FFF2-40B4-BE49-F238E27FC236}">
                <a16:creationId xmlns:a16="http://schemas.microsoft.com/office/drawing/2014/main" id="{67EA9EBD-8387-308B-864F-437EA23B00BD}"/>
              </a:ext>
            </a:extLst>
          </p:cNvPr>
          <p:cNvSpPr>
            <a:spLocks noGrp="1"/>
          </p:cNvSpPr>
          <p:nvPr>
            <p:ph type="subTitle" idx="1"/>
          </p:nvPr>
        </p:nvSpPr>
        <p:spPr/>
        <p:txBody>
          <a:bodyPr/>
          <a:lstStyle/>
          <a:p>
            <a:r>
              <a:rPr lang="en-US" dirty="0"/>
              <a:t>Aaron E-J</a:t>
            </a:r>
          </a:p>
        </p:txBody>
      </p:sp>
      <p:pic>
        <p:nvPicPr>
          <p:cNvPr id="5" name="Graphic 4" descr="Forest scene with solid fill">
            <a:extLst>
              <a:ext uri="{FF2B5EF4-FFF2-40B4-BE49-F238E27FC236}">
                <a16:creationId xmlns:a16="http://schemas.microsoft.com/office/drawing/2014/main" id="{3FE3EF7C-C1D6-CA10-E328-AE363BB44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0841" y="5010149"/>
            <a:ext cx="914400" cy="914400"/>
          </a:xfrm>
          <a:prstGeom prst="rect">
            <a:avLst/>
          </a:prstGeom>
        </p:spPr>
      </p:pic>
      <p:pic>
        <p:nvPicPr>
          <p:cNvPr id="7" name="Graphic 6" descr="Fir tree with solid fill">
            <a:extLst>
              <a:ext uri="{FF2B5EF4-FFF2-40B4-BE49-F238E27FC236}">
                <a16:creationId xmlns:a16="http://schemas.microsoft.com/office/drawing/2014/main" id="{969C5904-7D9E-7770-06B3-F1A4FAB92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7034" y="5010149"/>
            <a:ext cx="914400" cy="914400"/>
          </a:xfrm>
          <a:prstGeom prst="rect">
            <a:avLst/>
          </a:prstGeom>
        </p:spPr>
      </p:pic>
      <p:pic>
        <p:nvPicPr>
          <p:cNvPr id="9" name="Picture 8" descr="Earth from outer space">
            <a:extLst>
              <a:ext uri="{FF2B5EF4-FFF2-40B4-BE49-F238E27FC236}">
                <a16:creationId xmlns:a16="http://schemas.microsoft.com/office/drawing/2014/main" id="{9685FCEA-1136-228E-E495-37188A36A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701" y="4762500"/>
            <a:ext cx="2848597" cy="1602336"/>
          </a:xfrm>
          <a:prstGeom prst="rect">
            <a:avLst/>
          </a:prstGeom>
        </p:spPr>
      </p:pic>
    </p:spTree>
    <p:extLst>
      <p:ext uri="{BB962C8B-B14F-4D97-AF65-F5344CB8AC3E}">
        <p14:creationId xmlns:p14="http://schemas.microsoft.com/office/powerpoint/2010/main" val="306890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C0C4-429D-577F-62C6-6C5205B475FE}"/>
              </a:ext>
            </a:extLst>
          </p:cNvPr>
          <p:cNvSpPr>
            <a:spLocks noGrp="1"/>
          </p:cNvSpPr>
          <p:nvPr>
            <p:ph type="title"/>
          </p:nvPr>
        </p:nvSpPr>
        <p:spPr>
          <a:xfrm>
            <a:off x="609600" y="2857500"/>
            <a:ext cx="10972800" cy="1143000"/>
          </a:xfrm>
          <a:effectLst>
            <a:outerShdw blurRad="50800" dist="38100" dir="2700000" algn="tl" rotWithShape="0">
              <a:prstClr val="black">
                <a:alpha val="40000"/>
              </a:prstClr>
            </a:outerShdw>
          </a:effectLst>
        </p:spPr>
        <p:txBody>
          <a:bodyPr>
            <a:noAutofit/>
          </a:bodyPr>
          <a:lstStyle/>
          <a:p>
            <a:r>
              <a:rPr lang="en-US" sz="9600" dirty="0"/>
              <a:t>Engineering and Science are All About Thinking of </a:t>
            </a:r>
            <a:r>
              <a:rPr lang="en-US" sz="9600" b="1" dirty="0">
                <a:solidFill>
                  <a:srgbClr val="901616"/>
                </a:solidFill>
              </a:rPr>
              <a:t>New</a:t>
            </a:r>
            <a:r>
              <a:rPr lang="en-US" sz="9600" dirty="0"/>
              <a:t> Ideas</a:t>
            </a:r>
          </a:p>
        </p:txBody>
      </p:sp>
    </p:spTree>
    <p:extLst>
      <p:ext uri="{BB962C8B-B14F-4D97-AF65-F5344CB8AC3E}">
        <p14:creationId xmlns:p14="http://schemas.microsoft.com/office/powerpoint/2010/main" val="3563650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effectLst>
            <a:outerShdw blurRad="50800" dist="38100" dir="2700000" algn="tl" rotWithShape="0">
              <a:prstClr val="black">
                <a:alpha val="40000"/>
              </a:prstClr>
            </a:outerShdw>
          </a:effectLst>
        </p:spPr>
        <p:txBody>
          <a:bodyPr>
            <a:normAutofit fontScale="62500" lnSpcReduction="20000"/>
          </a:bodyPr>
          <a:lstStyle/>
          <a:p>
            <a:pPr marL="0" indent="0" algn="ctr">
              <a:buNone/>
            </a:pPr>
            <a:r>
              <a:rPr lang="en-US" sz="44800" b="1" dirty="0">
                <a:sym typeface="Wingdings" panose="05000000000000000000" pitchFamily="2" charset="2"/>
              </a:rPr>
              <a:t>  💡</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normAutofit fontScale="90000"/>
          </a:bodyPr>
          <a:lstStyle/>
          <a:p>
            <a:r>
              <a:rPr lang="en-US" b="1" dirty="0"/>
              <a:t>But it is Important to First Identify the Problems</a:t>
            </a:r>
          </a:p>
        </p:txBody>
      </p:sp>
      <p:pic>
        <p:nvPicPr>
          <p:cNvPr id="3" name="Picture 2" descr="Hedge maze">
            <a:extLst>
              <a:ext uri="{FF2B5EF4-FFF2-40B4-BE49-F238E27FC236}">
                <a16:creationId xmlns:a16="http://schemas.microsoft.com/office/drawing/2014/main" id="{2B069E2A-4C15-FF99-57BC-DA4BCF802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59" y="2432525"/>
            <a:ext cx="2994543" cy="1992950"/>
          </a:xfrm>
          <a:prstGeom prst="rect">
            <a:avLst/>
          </a:prstGeom>
        </p:spPr>
      </p:pic>
      <p:sp>
        <p:nvSpPr>
          <p:cNvPr id="9" name="TextBox 8">
            <a:extLst>
              <a:ext uri="{FF2B5EF4-FFF2-40B4-BE49-F238E27FC236}">
                <a16:creationId xmlns:a16="http://schemas.microsoft.com/office/drawing/2014/main" id="{C5FA7167-88C9-4808-0018-36812EBAD5F2}"/>
              </a:ext>
            </a:extLst>
          </p:cNvPr>
          <p:cNvSpPr txBox="1"/>
          <p:nvPr/>
        </p:nvSpPr>
        <p:spPr>
          <a:xfrm>
            <a:off x="3087806" y="5899525"/>
            <a:ext cx="6016391" cy="830997"/>
          </a:xfrm>
          <a:prstGeom prst="rect">
            <a:avLst/>
          </a:prstGeom>
          <a:noFill/>
        </p:spPr>
        <p:txBody>
          <a:bodyPr wrap="none" rtlCol="0">
            <a:spAutoFit/>
          </a:bodyPr>
          <a:lstStyle/>
          <a:p>
            <a:pPr algn="ctr"/>
            <a:r>
              <a:rPr lang="en-US" sz="4800" b="1" dirty="0"/>
              <a:t>Which need new ideas</a:t>
            </a:r>
          </a:p>
        </p:txBody>
      </p:sp>
    </p:spTree>
    <p:extLst>
      <p:ext uri="{BB962C8B-B14F-4D97-AF65-F5344CB8AC3E}">
        <p14:creationId xmlns:p14="http://schemas.microsoft.com/office/powerpoint/2010/main" val="262878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effectLst>
            <a:outerShdw blurRad="50800" dist="38100" dir="2700000" algn="tl" rotWithShape="0">
              <a:prstClr val="black">
                <a:alpha val="40000"/>
              </a:prstClr>
            </a:outerShdw>
          </a:effectLst>
        </p:spPr>
        <p:txBody>
          <a:bodyPr>
            <a:normAutofit fontScale="62500" lnSpcReduction="20000"/>
          </a:bodyPr>
          <a:lstStyle/>
          <a:p>
            <a:pPr marL="0" indent="0" algn="ctr">
              <a:buNone/>
            </a:pPr>
            <a:r>
              <a:rPr lang="en-US" sz="44800" b="1" dirty="0"/>
              <a:t>?</a:t>
            </a:r>
            <a:r>
              <a:rPr lang="en-US" sz="44800" b="1" dirty="0">
                <a:sym typeface="Wingdings" panose="05000000000000000000" pitchFamily="2" charset="2"/>
              </a:rPr>
              <a:t>💡</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And then ask questions</a:t>
            </a:r>
          </a:p>
        </p:txBody>
      </p:sp>
      <p:sp>
        <p:nvSpPr>
          <p:cNvPr id="3" name="TextBox 2">
            <a:extLst>
              <a:ext uri="{FF2B5EF4-FFF2-40B4-BE49-F238E27FC236}">
                <a16:creationId xmlns:a16="http://schemas.microsoft.com/office/drawing/2014/main" id="{3E246018-A10A-B42D-49C2-9907BA75EDC2}"/>
              </a:ext>
            </a:extLst>
          </p:cNvPr>
          <p:cNvSpPr txBox="1"/>
          <p:nvPr/>
        </p:nvSpPr>
        <p:spPr>
          <a:xfrm>
            <a:off x="1559694" y="5808569"/>
            <a:ext cx="9072613" cy="923330"/>
          </a:xfrm>
          <a:prstGeom prst="rect">
            <a:avLst/>
          </a:prstGeom>
          <a:noFill/>
        </p:spPr>
        <p:txBody>
          <a:bodyPr wrap="none" rtlCol="0">
            <a:spAutoFit/>
          </a:bodyPr>
          <a:lstStyle/>
          <a:p>
            <a:pPr algn="ctr"/>
            <a:r>
              <a:rPr lang="en-US" sz="5400" b="1" dirty="0"/>
              <a:t>To validate their effectiveness </a:t>
            </a:r>
          </a:p>
        </p:txBody>
      </p:sp>
    </p:spTree>
    <p:extLst>
      <p:ext uri="{BB962C8B-B14F-4D97-AF65-F5344CB8AC3E}">
        <p14:creationId xmlns:p14="http://schemas.microsoft.com/office/powerpoint/2010/main" val="415471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ln>
            <a:solidFill>
              <a:schemeClr val="bg1"/>
            </a:solidFill>
          </a:ln>
          <a:effectLst/>
        </p:spPr>
        <p:txBody>
          <a:bodyPr>
            <a:normAutofit fontScale="62500" lnSpcReduction="20000"/>
          </a:bodyPr>
          <a:lstStyle/>
          <a:p>
            <a:pPr marL="0" indent="0" algn="ctr">
              <a:buNone/>
            </a:pPr>
            <a:r>
              <a:rPr lang="en-US" sz="44800" b="1" dirty="0">
                <a:sym typeface="Wingdings" panose="05000000000000000000" pitchFamily="2" charset="2"/>
              </a:rPr>
              <a:t>💡</a:t>
            </a:r>
            <a:r>
              <a:rPr lang="en-US" sz="44800" b="1" dirty="0">
                <a:solidFill>
                  <a:schemeClr val="bg1"/>
                </a:solidFill>
                <a:sym typeface="Wingdings" panose="05000000000000000000" pitchFamily="2" charset="2"/>
              </a:rPr>
              <a:t>___</a:t>
            </a:r>
            <a:endParaRPr lang="en-US" sz="15000" b="1" dirty="0">
              <a:solidFill>
                <a:schemeClr val="bg1"/>
              </a:solidFill>
            </a:endParaRPr>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normAutofit fontScale="90000"/>
          </a:bodyPr>
          <a:lstStyle/>
          <a:p>
            <a:r>
              <a:rPr lang="en-US" b="1" dirty="0"/>
              <a:t>Don’t try and generate solutions and then go in search of a problem</a:t>
            </a:r>
          </a:p>
        </p:txBody>
      </p:sp>
      <p:sp>
        <p:nvSpPr>
          <p:cNvPr id="3" name="TextBox 2">
            <a:extLst>
              <a:ext uri="{FF2B5EF4-FFF2-40B4-BE49-F238E27FC236}">
                <a16:creationId xmlns:a16="http://schemas.microsoft.com/office/drawing/2014/main" id="{DDE6DCA7-F573-A368-6188-9C1AC5775A09}"/>
              </a:ext>
            </a:extLst>
          </p:cNvPr>
          <p:cNvSpPr txBox="1"/>
          <p:nvPr/>
        </p:nvSpPr>
        <p:spPr>
          <a:xfrm>
            <a:off x="4833571" y="2875002"/>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4" name="TextBox 3">
            <a:extLst>
              <a:ext uri="{FF2B5EF4-FFF2-40B4-BE49-F238E27FC236}">
                <a16:creationId xmlns:a16="http://schemas.microsoft.com/office/drawing/2014/main" id="{8B354580-5BBF-A91F-4E8F-9A0744C1FF06}"/>
              </a:ext>
            </a:extLst>
          </p:cNvPr>
          <p:cNvSpPr txBox="1"/>
          <p:nvPr/>
        </p:nvSpPr>
        <p:spPr>
          <a:xfrm rot="18808350">
            <a:off x="5615720" y="2726619"/>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5" name="TextBox 4">
            <a:extLst>
              <a:ext uri="{FF2B5EF4-FFF2-40B4-BE49-F238E27FC236}">
                <a16:creationId xmlns:a16="http://schemas.microsoft.com/office/drawing/2014/main" id="{7B9BC3A5-4D2C-F4C4-DA57-3D1E9EFCE75A}"/>
              </a:ext>
            </a:extLst>
          </p:cNvPr>
          <p:cNvSpPr txBox="1"/>
          <p:nvPr/>
        </p:nvSpPr>
        <p:spPr>
          <a:xfrm rot="17728342">
            <a:off x="6147485" y="2054765"/>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6" name="TextBox 5">
            <a:extLst>
              <a:ext uri="{FF2B5EF4-FFF2-40B4-BE49-F238E27FC236}">
                <a16:creationId xmlns:a16="http://schemas.microsoft.com/office/drawing/2014/main" id="{64958D03-3B7C-ADD8-A2C1-DEBF8D3373C5}"/>
              </a:ext>
            </a:extLst>
          </p:cNvPr>
          <p:cNvSpPr txBox="1"/>
          <p:nvPr/>
        </p:nvSpPr>
        <p:spPr>
          <a:xfrm>
            <a:off x="6627765" y="1500767"/>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7" name="TextBox 6">
            <a:extLst>
              <a:ext uri="{FF2B5EF4-FFF2-40B4-BE49-F238E27FC236}">
                <a16:creationId xmlns:a16="http://schemas.microsoft.com/office/drawing/2014/main" id="{48B1DB8E-DA21-5196-84A2-488B01C7D380}"/>
              </a:ext>
            </a:extLst>
          </p:cNvPr>
          <p:cNvSpPr txBox="1"/>
          <p:nvPr/>
        </p:nvSpPr>
        <p:spPr>
          <a:xfrm rot="3009963">
            <a:off x="7360832" y="183380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9" name="TextBox 8">
            <a:extLst>
              <a:ext uri="{FF2B5EF4-FFF2-40B4-BE49-F238E27FC236}">
                <a16:creationId xmlns:a16="http://schemas.microsoft.com/office/drawing/2014/main" id="{A0686D31-D8CC-A7F3-6AA6-6BE5131772A9}"/>
              </a:ext>
            </a:extLst>
          </p:cNvPr>
          <p:cNvSpPr txBox="1"/>
          <p:nvPr/>
        </p:nvSpPr>
        <p:spPr>
          <a:xfrm rot="3509001">
            <a:off x="8107737" y="4169673"/>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0" name="TextBox 9">
            <a:extLst>
              <a:ext uri="{FF2B5EF4-FFF2-40B4-BE49-F238E27FC236}">
                <a16:creationId xmlns:a16="http://schemas.microsoft.com/office/drawing/2014/main" id="{777F6329-B37B-3917-730A-EB01C245F048}"/>
              </a:ext>
            </a:extLst>
          </p:cNvPr>
          <p:cNvSpPr txBox="1"/>
          <p:nvPr/>
        </p:nvSpPr>
        <p:spPr>
          <a:xfrm rot="6615896">
            <a:off x="7992277" y="329845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1" name="TextBox 10">
            <a:extLst>
              <a:ext uri="{FF2B5EF4-FFF2-40B4-BE49-F238E27FC236}">
                <a16:creationId xmlns:a16="http://schemas.microsoft.com/office/drawing/2014/main" id="{D8AE576A-5C29-7FAC-29BD-4DCCCA5E89FB}"/>
              </a:ext>
            </a:extLst>
          </p:cNvPr>
          <p:cNvSpPr txBox="1"/>
          <p:nvPr/>
        </p:nvSpPr>
        <p:spPr>
          <a:xfrm rot="4332913">
            <a:off x="7893189" y="247340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2" name="TextBox 11">
            <a:extLst>
              <a:ext uri="{FF2B5EF4-FFF2-40B4-BE49-F238E27FC236}">
                <a16:creationId xmlns:a16="http://schemas.microsoft.com/office/drawing/2014/main" id="{B5B8104A-B6EF-C7A1-3F99-EF91EB2A7FD0}"/>
              </a:ext>
            </a:extLst>
          </p:cNvPr>
          <p:cNvSpPr txBox="1"/>
          <p:nvPr/>
        </p:nvSpPr>
        <p:spPr>
          <a:xfrm rot="16200000">
            <a:off x="10186725" y="279987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4" name="TextBox 13">
            <a:extLst>
              <a:ext uri="{FF2B5EF4-FFF2-40B4-BE49-F238E27FC236}">
                <a16:creationId xmlns:a16="http://schemas.microsoft.com/office/drawing/2014/main" id="{62F8D766-DA27-1361-1A33-4803C70628D0}"/>
              </a:ext>
            </a:extLst>
          </p:cNvPr>
          <p:cNvSpPr txBox="1"/>
          <p:nvPr/>
        </p:nvSpPr>
        <p:spPr>
          <a:xfrm rot="17294045">
            <a:off x="9990545" y="3624673"/>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5" name="TextBox 14">
            <a:extLst>
              <a:ext uri="{FF2B5EF4-FFF2-40B4-BE49-F238E27FC236}">
                <a16:creationId xmlns:a16="http://schemas.microsoft.com/office/drawing/2014/main" id="{61B9F09D-6222-3503-6021-F80A3409AD8B}"/>
              </a:ext>
            </a:extLst>
          </p:cNvPr>
          <p:cNvSpPr txBox="1"/>
          <p:nvPr/>
        </p:nvSpPr>
        <p:spPr>
          <a:xfrm rot="19222199">
            <a:off x="9508630" y="431441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6" name="TextBox 15">
            <a:extLst>
              <a:ext uri="{FF2B5EF4-FFF2-40B4-BE49-F238E27FC236}">
                <a16:creationId xmlns:a16="http://schemas.microsoft.com/office/drawing/2014/main" id="{7C94E657-1DDD-BBF4-4AD9-10C97A940ABD}"/>
              </a:ext>
            </a:extLst>
          </p:cNvPr>
          <p:cNvSpPr txBox="1"/>
          <p:nvPr/>
        </p:nvSpPr>
        <p:spPr>
          <a:xfrm>
            <a:off x="8757871" y="462735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7" name="TextBox 16">
            <a:extLst>
              <a:ext uri="{FF2B5EF4-FFF2-40B4-BE49-F238E27FC236}">
                <a16:creationId xmlns:a16="http://schemas.microsoft.com/office/drawing/2014/main" id="{BB201299-2B3E-4826-A043-9E391975963F}"/>
              </a:ext>
            </a:extLst>
          </p:cNvPr>
          <p:cNvSpPr txBox="1"/>
          <p:nvPr/>
        </p:nvSpPr>
        <p:spPr>
          <a:xfrm>
            <a:off x="9749789" y="1838129"/>
            <a:ext cx="287258" cy="369332"/>
          </a:xfrm>
          <a:prstGeom prst="rect">
            <a:avLst/>
          </a:prstGeom>
          <a:noFill/>
        </p:spPr>
        <p:txBody>
          <a:bodyPr wrap="none" rtlCol="0">
            <a:spAutoFit/>
          </a:bodyPr>
          <a:lstStyle/>
          <a:p>
            <a:r>
              <a:rPr lang="en-US" dirty="0">
                <a:solidFill>
                  <a:schemeClr val="tx2"/>
                </a:solidFill>
              </a:rPr>
              <a:t>?</a:t>
            </a:r>
          </a:p>
        </p:txBody>
      </p:sp>
      <p:sp>
        <p:nvSpPr>
          <p:cNvPr id="18" name="TextBox 17">
            <a:extLst>
              <a:ext uri="{FF2B5EF4-FFF2-40B4-BE49-F238E27FC236}">
                <a16:creationId xmlns:a16="http://schemas.microsoft.com/office/drawing/2014/main" id="{7C127C50-2A6B-F9D3-3B6F-48D753904BEE}"/>
              </a:ext>
            </a:extLst>
          </p:cNvPr>
          <p:cNvSpPr txBox="1"/>
          <p:nvPr/>
        </p:nvSpPr>
        <p:spPr>
          <a:xfrm>
            <a:off x="10037047" y="1746638"/>
            <a:ext cx="28725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DFEC0E7B-3795-015F-F06D-D8D13244CFD2}"/>
              </a:ext>
            </a:extLst>
          </p:cNvPr>
          <p:cNvSpPr txBox="1"/>
          <p:nvPr/>
        </p:nvSpPr>
        <p:spPr>
          <a:xfrm>
            <a:off x="9926442" y="2078837"/>
            <a:ext cx="287258"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B1BF7363-549B-AA17-E183-A22D6F5B8C96}"/>
              </a:ext>
            </a:extLst>
          </p:cNvPr>
          <p:cNvSpPr txBox="1"/>
          <p:nvPr/>
        </p:nvSpPr>
        <p:spPr>
          <a:xfrm>
            <a:off x="10274779" y="1966511"/>
            <a:ext cx="287258"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D72FB926-090D-A6B4-044E-28BAFC4285AA}"/>
              </a:ext>
            </a:extLst>
          </p:cNvPr>
          <p:cNvSpPr txBox="1"/>
          <p:nvPr/>
        </p:nvSpPr>
        <p:spPr>
          <a:xfrm>
            <a:off x="10217416" y="2418324"/>
            <a:ext cx="287258"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007F1174-09DB-2933-DAB6-2C15C8E9F6A0}"/>
              </a:ext>
            </a:extLst>
          </p:cNvPr>
          <p:cNvSpPr txBox="1"/>
          <p:nvPr/>
        </p:nvSpPr>
        <p:spPr>
          <a:xfrm>
            <a:off x="10437867" y="1595050"/>
            <a:ext cx="287258"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792685D9-EEDA-3699-3514-3016F072CE05}"/>
              </a:ext>
            </a:extLst>
          </p:cNvPr>
          <p:cNvSpPr txBox="1"/>
          <p:nvPr/>
        </p:nvSpPr>
        <p:spPr>
          <a:xfrm>
            <a:off x="10547228" y="2083156"/>
            <a:ext cx="287258" cy="369332"/>
          </a:xfrm>
          <a:prstGeom prst="rect">
            <a:avLst/>
          </a:prstGeom>
          <a:noFill/>
        </p:spPr>
        <p:txBody>
          <a:bodyPr wrap="none" rtlCol="0">
            <a:spAutoFit/>
          </a:bodyPr>
          <a:lstStyle/>
          <a:p>
            <a:r>
              <a:rPr lang="en-US" dirty="0">
                <a:solidFill>
                  <a:srgbClr val="00B050"/>
                </a:solidFill>
              </a:rPr>
              <a:t>?</a:t>
            </a:r>
          </a:p>
        </p:txBody>
      </p:sp>
      <p:sp>
        <p:nvSpPr>
          <p:cNvPr id="24" name="TextBox 23">
            <a:extLst>
              <a:ext uri="{FF2B5EF4-FFF2-40B4-BE49-F238E27FC236}">
                <a16:creationId xmlns:a16="http://schemas.microsoft.com/office/drawing/2014/main" id="{4CBAF492-C85B-E089-43EF-2F30CFD4FE11}"/>
              </a:ext>
            </a:extLst>
          </p:cNvPr>
          <p:cNvSpPr txBox="1"/>
          <p:nvPr/>
        </p:nvSpPr>
        <p:spPr>
          <a:xfrm>
            <a:off x="9923485" y="1424007"/>
            <a:ext cx="28725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98DB657E-492F-3725-3713-6E2296EF6531}"/>
              </a:ext>
            </a:extLst>
          </p:cNvPr>
          <p:cNvSpPr txBox="1"/>
          <p:nvPr/>
        </p:nvSpPr>
        <p:spPr>
          <a:xfrm>
            <a:off x="10756279" y="2448169"/>
            <a:ext cx="287258" cy="369332"/>
          </a:xfrm>
          <a:prstGeom prst="rect">
            <a:avLst/>
          </a:prstGeom>
          <a:noFill/>
        </p:spPr>
        <p:txBody>
          <a:bodyPr wrap="none" rtlCol="0">
            <a:spAutoFit/>
          </a:bodyPr>
          <a:lstStyle/>
          <a:p>
            <a:r>
              <a:rPr lang="en-US" dirty="0"/>
              <a:t>?</a:t>
            </a:r>
          </a:p>
        </p:txBody>
      </p:sp>
      <p:sp>
        <p:nvSpPr>
          <p:cNvPr id="26" name="TextBox 25">
            <a:extLst>
              <a:ext uri="{FF2B5EF4-FFF2-40B4-BE49-F238E27FC236}">
                <a16:creationId xmlns:a16="http://schemas.microsoft.com/office/drawing/2014/main" id="{ED757812-F14F-5913-6B2F-DFF2FD0F28C0}"/>
              </a:ext>
            </a:extLst>
          </p:cNvPr>
          <p:cNvSpPr txBox="1"/>
          <p:nvPr/>
        </p:nvSpPr>
        <p:spPr>
          <a:xfrm>
            <a:off x="11003656" y="1914290"/>
            <a:ext cx="287258" cy="369332"/>
          </a:xfrm>
          <a:prstGeom prst="rect">
            <a:avLst/>
          </a:prstGeom>
          <a:noFill/>
        </p:spPr>
        <p:txBody>
          <a:bodyPr wrap="none" rtlCol="0">
            <a:spAutoFit/>
          </a:bodyPr>
          <a:lstStyle/>
          <a:p>
            <a:r>
              <a:rPr lang="en-US" dirty="0"/>
              <a:t>?</a:t>
            </a:r>
          </a:p>
        </p:txBody>
      </p:sp>
      <p:sp>
        <p:nvSpPr>
          <p:cNvPr id="27" name="TextBox 26">
            <a:extLst>
              <a:ext uri="{FF2B5EF4-FFF2-40B4-BE49-F238E27FC236}">
                <a16:creationId xmlns:a16="http://schemas.microsoft.com/office/drawing/2014/main" id="{F377EBCE-7F9F-3C79-1B10-445CB9B33627}"/>
              </a:ext>
            </a:extLst>
          </p:cNvPr>
          <p:cNvSpPr txBox="1"/>
          <p:nvPr/>
        </p:nvSpPr>
        <p:spPr>
          <a:xfrm>
            <a:off x="10808620" y="1389144"/>
            <a:ext cx="287258" cy="369332"/>
          </a:xfrm>
          <a:prstGeom prst="rect">
            <a:avLst/>
          </a:prstGeom>
          <a:noFill/>
        </p:spPr>
        <p:txBody>
          <a:bodyPr wrap="none" rtlCol="0">
            <a:spAutoFit/>
          </a:bodyPr>
          <a:lstStyle/>
          <a:p>
            <a:r>
              <a:rPr lang="en-US" dirty="0">
                <a:solidFill>
                  <a:srgbClr val="C00000"/>
                </a:solidFill>
              </a:rPr>
              <a:t>?</a:t>
            </a:r>
          </a:p>
        </p:txBody>
      </p:sp>
      <p:sp>
        <p:nvSpPr>
          <p:cNvPr id="28" name="TextBox 27">
            <a:extLst>
              <a:ext uri="{FF2B5EF4-FFF2-40B4-BE49-F238E27FC236}">
                <a16:creationId xmlns:a16="http://schemas.microsoft.com/office/drawing/2014/main" id="{093B7CBC-A38E-0D6A-9A23-868EB483C8AA}"/>
              </a:ext>
            </a:extLst>
          </p:cNvPr>
          <p:cNvSpPr txBox="1"/>
          <p:nvPr/>
        </p:nvSpPr>
        <p:spPr>
          <a:xfrm>
            <a:off x="10298780" y="1267370"/>
            <a:ext cx="28725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86659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44800" b="1" dirty="0"/>
              <a:t>!</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But with the problem identified</a:t>
            </a:r>
          </a:p>
        </p:txBody>
      </p:sp>
    </p:spTree>
    <p:extLst>
      <p:ext uri="{BB962C8B-B14F-4D97-AF65-F5344CB8AC3E}">
        <p14:creationId xmlns:p14="http://schemas.microsoft.com/office/powerpoint/2010/main" val="226160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44800" b="1" dirty="0">
                <a:gradFill>
                  <a:gsLst>
                    <a:gs pos="0">
                      <a:srgbClr val="90161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Pr>
              <a:t>?</a:t>
            </a:r>
            <a:endParaRPr lang="en-US" sz="15000" b="1" dirty="0">
              <a:gradFill>
                <a:gsLst>
                  <a:gs pos="0">
                    <a:srgbClr val="90161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endParaRPr>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What do you do if you are </a:t>
            </a:r>
            <a:r>
              <a:rPr lang="en-US" b="1" i="1" dirty="0"/>
              <a:t>out</a:t>
            </a:r>
            <a:r>
              <a:rPr lang="en-US" b="1" dirty="0"/>
              <a:t> of ideas?</a:t>
            </a:r>
          </a:p>
        </p:txBody>
      </p:sp>
    </p:spTree>
    <p:extLst>
      <p:ext uri="{BB962C8B-B14F-4D97-AF65-F5344CB8AC3E}">
        <p14:creationId xmlns:p14="http://schemas.microsoft.com/office/powerpoint/2010/main" val="344852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2011-C7FA-06B7-652A-F76BFC626697}"/>
              </a:ext>
            </a:extLst>
          </p:cNvPr>
          <p:cNvSpPr>
            <a:spLocks noGrp="1"/>
          </p:cNvSpPr>
          <p:nvPr>
            <p:ph type="title"/>
          </p:nvPr>
        </p:nvSpPr>
        <p:spPr>
          <a:xfrm>
            <a:off x="609600" y="274638"/>
            <a:ext cx="10972800" cy="6221412"/>
          </a:xfrm>
          <a:effectLst/>
        </p:spPr>
        <p:txBody>
          <a:bodyPr>
            <a:noAutofit/>
          </a:bodyPr>
          <a:lstStyle/>
          <a:p>
            <a:r>
              <a:rPr lang="en-US" sz="6000" b="1" dirty="0"/>
              <a:t>Because inevitably in college, you will face situations where </a:t>
            </a:r>
            <a:br>
              <a:rPr lang="en-US" sz="6000" b="1" dirty="0"/>
            </a:br>
            <a:r>
              <a:rPr lang="en-US" sz="6000" b="1" dirty="0"/>
              <a:t>you</a:t>
            </a:r>
            <a:r>
              <a:rPr lang="en-US" sz="6000" b="1" dirty="0">
                <a:solidFill>
                  <a:schemeClr val="bg1"/>
                </a:solidFill>
              </a:rPr>
              <a:t>_____________</a:t>
            </a:r>
            <a:r>
              <a:rPr lang="en-US" sz="6000" b="1" dirty="0"/>
              <a:t> </a:t>
            </a:r>
            <a:br>
              <a:rPr lang="en-US" sz="6000" b="1" dirty="0"/>
            </a:br>
            <a:r>
              <a:rPr lang="en-US" sz="6000" b="1" dirty="0"/>
              <a:t>run </a:t>
            </a:r>
            <a:r>
              <a:rPr lang="en-US" sz="6000" b="1" dirty="0">
                <a:solidFill>
                  <a:schemeClr val="bg1"/>
                </a:solidFill>
              </a:rPr>
              <a:t>__________</a:t>
            </a:r>
            <a:br>
              <a:rPr lang="en-US" sz="6000" b="1" dirty="0"/>
            </a:br>
            <a:r>
              <a:rPr lang="en-US" sz="6000" b="1" dirty="0"/>
              <a:t>out </a:t>
            </a:r>
            <a:r>
              <a:rPr lang="en-US" sz="6000" b="1" dirty="0">
                <a:solidFill>
                  <a:schemeClr val="bg1"/>
                </a:solidFill>
              </a:rPr>
              <a:t>______</a:t>
            </a:r>
            <a:br>
              <a:rPr lang="en-US" sz="6000" b="1" dirty="0"/>
            </a:br>
            <a:r>
              <a:rPr lang="en-US" sz="6000" b="1" dirty="0"/>
              <a:t>of </a:t>
            </a:r>
            <a:r>
              <a:rPr lang="en-US" sz="6000" b="1" dirty="0">
                <a:solidFill>
                  <a:schemeClr val="bg1"/>
                </a:solidFill>
              </a:rPr>
              <a:t>____</a:t>
            </a:r>
            <a:br>
              <a:rPr lang="en-US" sz="6000" b="1" dirty="0"/>
            </a:br>
            <a:r>
              <a:rPr lang="en-US" sz="6600" b="1" dirty="0">
                <a:solidFill>
                  <a:srgbClr val="C00000"/>
                </a:solidFill>
              </a:rPr>
              <a:t>Ideas</a:t>
            </a:r>
            <a:r>
              <a:rPr lang="en-US" sz="6000" b="1" dirty="0"/>
              <a:t> </a:t>
            </a:r>
          </a:p>
        </p:txBody>
      </p:sp>
    </p:spTree>
    <p:extLst>
      <p:ext uri="{BB962C8B-B14F-4D97-AF65-F5344CB8AC3E}">
        <p14:creationId xmlns:p14="http://schemas.microsoft.com/office/powerpoint/2010/main" val="2542814967"/>
      </p:ext>
    </p:extLst>
  </p:cSld>
  <p:clrMapOvr>
    <a:masterClrMapping/>
  </p:clrMapOvr>
</p:sld>
</file>

<file path=ppt/theme/theme1.xml><?xml version="1.0" encoding="utf-8"?>
<a:theme xmlns:a="http://schemas.openxmlformats.org/drawingml/2006/main" name="Times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TimesNew</Template>
  <TotalTime>39506</TotalTime>
  <Words>640</Words>
  <Application>Microsoft Office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Artifakt Element Heavy</vt:lpstr>
      <vt:lpstr>Times New Roman</vt:lpstr>
      <vt:lpstr>TimesNew</vt:lpstr>
      <vt:lpstr>We are going to do a little experiment:</vt:lpstr>
      <vt:lpstr>Assessing ideas: the forest, the trees, and the larger ecosystem of which both are a part</vt:lpstr>
      <vt:lpstr>Engineering and Science are All About Thinking of New Ideas</vt:lpstr>
      <vt:lpstr>But it is Important to First Identify the Problems</vt:lpstr>
      <vt:lpstr>And then ask questions</vt:lpstr>
      <vt:lpstr>Don’t try and generate solutions and then go in search of a problem</vt:lpstr>
      <vt:lpstr>But with the problem identified</vt:lpstr>
      <vt:lpstr>What do you do if you are out of ideas?</vt:lpstr>
      <vt:lpstr>Because inevitably in college, you will face situations where  you_____________  run __________ out ______ of ____ Ideas </vt:lpstr>
      <vt:lpstr>What do you do if you are out of ideas?</vt:lpstr>
      <vt:lpstr>What do you do if you are out of ideas?</vt:lpstr>
      <vt:lpstr>You try and think</vt:lpstr>
      <vt:lpstr>PowerPoint Presentation</vt:lpstr>
      <vt:lpstr>Ways of thinking outside the box</vt:lpstr>
      <vt:lpstr>PowerPoint Presentation</vt:lpstr>
      <vt:lpstr>Analyze The Ideas</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ideas: the forest, the trees, and the larger ecosystem of which both are a part</dc:title>
  <dc:creator>Aaron E-J</dc:creator>
  <cp:lastModifiedBy>Aaron E-J</cp:lastModifiedBy>
  <cp:revision>20</cp:revision>
  <dcterms:created xsi:type="dcterms:W3CDTF">2023-07-29T18:13:34Z</dcterms:created>
  <dcterms:modified xsi:type="dcterms:W3CDTF">2023-09-05T03:00:29Z</dcterms:modified>
</cp:coreProperties>
</file>